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 Bold" panose="020B0600000101010101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210 도시락" panose="020B0600000101010101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2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돌담 질감"/>
          <p:cNvSpPr/>
          <p:nvPr/>
        </p:nvSpPr>
        <p:spPr>
          <a:xfrm>
            <a:off x="-1905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71" b="-93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144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AEAEA">
                <a:alpha val="49804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4881" y="2110423"/>
            <a:ext cx="10199375" cy="303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8000" spc="-166" dirty="0" err="1">
                <a:solidFill>
                  <a:srgbClr val="2296F6"/>
                </a:solidFill>
                <a:ea typeface="210 도시락"/>
              </a:rPr>
              <a:t>치안</a:t>
            </a:r>
            <a:r>
              <a:rPr lang="en-US" sz="8000" spc="-166" dirty="0">
                <a:solidFill>
                  <a:srgbClr val="2296F6"/>
                </a:solidFill>
                <a:ea typeface="210 도시락"/>
              </a:rPr>
              <a:t> </a:t>
            </a:r>
            <a:r>
              <a:rPr lang="en-US" sz="8000" spc="-166" dirty="0" err="1">
                <a:solidFill>
                  <a:srgbClr val="2296F6"/>
                </a:solidFill>
                <a:ea typeface="210 도시락"/>
              </a:rPr>
              <a:t>정보</a:t>
            </a:r>
            <a:r>
              <a:rPr lang="en-US" sz="8000" spc="-166" dirty="0">
                <a:solidFill>
                  <a:srgbClr val="2296F6"/>
                </a:solidFill>
                <a:ea typeface="210 도시락"/>
              </a:rPr>
              <a:t> </a:t>
            </a:r>
            <a:r>
              <a:rPr lang="en-US" sz="8000" spc="-166" dirty="0" err="1">
                <a:solidFill>
                  <a:srgbClr val="2296F6"/>
                </a:solidFill>
                <a:ea typeface="210 도시락"/>
              </a:rPr>
              <a:t>분석</a:t>
            </a:r>
            <a:r>
              <a:rPr lang="en-US" sz="8000" spc="-166" dirty="0">
                <a:solidFill>
                  <a:srgbClr val="2296F6"/>
                </a:solidFill>
                <a:ea typeface="210 도시락"/>
              </a:rPr>
              <a:t> 및</a:t>
            </a:r>
          </a:p>
          <a:p>
            <a:pPr algn="l">
              <a:lnSpc>
                <a:spcPts val="11999"/>
              </a:lnSpc>
            </a:pPr>
            <a:r>
              <a:rPr lang="en-US" sz="8000" spc="-166" dirty="0" err="1">
                <a:solidFill>
                  <a:srgbClr val="2296F6"/>
                </a:solidFill>
                <a:ea typeface="210 도시락"/>
              </a:rPr>
              <a:t>예측</a:t>
            </a:r>
            <a:r>
              <a:rPr lang="en-US" sz="8000" spc="-166" dirty="0">
                <a:solidFill>
                  <a:srgbClr val="2296F6"/>
                </a:solidFill>
                <a:ea typeface="210 도시락"/>
              </a:rPr>
              <a:t> </a:t>
            </a:r>
            <a:r>
              <a:rPr lang="en-US" sz="8000" spc="-166" dirty="0" err="1">
                <a:solidFill>
                  <a:srgbClr val="2296F6"/>
                </a:solidFill>
                <a:ea typeface="210 도시락"/>
              </a:rPr>
              <a:t>서비스</a:t>
            </a:r>
            <a:endParaRPr lang="en-US" sz="8000" spc="-166" dirty="0">
              <a:solidFill>
                <a:srgbClr val="2296F6"/>
              </a:solidFill>
              <a:ea typeface="210 도시락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072185" y="3991422"/>
            <a:ext cx="12215813" cy="6295578"/>
          </a:xfrm>
          <a:custGeom>
            <a:avLst/>
            <a:gdLst/>
            <a:ahLst/>
            <a:cxnLst/>
            <a:rect l="l" t="t" r="r" b="b"/>
            <a:pathLst>
              <a:path w="12215813" h="6295578">
                <a:moveTo>
                  <a:pt x="0" y="0"/>
                </a:moveTo>
                <a:lnTo>
                  <a:pt x="12215812" y="0"/>
                </a:lnTo>
                <a:lnTo>
                  <a:pt x="12215812" y="6295578"/>
                </a:lnTo>
                <a:lnTo>
                  <a:pt x="0" y="629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150" b="-1629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67754" y="5029572"/>
            <a:ext cx="9545235" cy="4199757"/>
          </a:xfrm>
          <a:custGeom>
            <a:avLst/>
            <a:gdLst/>
            <a:ahLst/>
            <a:cxnLst/>
            <a:rect l="l" t="t" r="r" b="b"/>
            <a:pathLst>
              <a:path w="9545235" h="4199757">
                <a:moveTo>
                  <a:pt x="0" y="0"/>
                </a:moveTo>
                <a:lnTo>
                  <a:pt x="9545235" y="0"/>
                </a:lnTo>
                <a:lnTo>
                  <a:pt x="9545235" y="4199757"/>
                </a:lnTo>
                <a:lnTo>
                  <a:pt x="0" y="4199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67754" y="5061688"/>
            <a:ext cx="9545235" cy="4196612"/>
          </a:xfrm>
          <a:custGeom>
            <a:avLst/>
            <a:gdLst/>
            <a:ahLst/>
            <a:cxnLst/>
            <a:rect l="l" t="t" r="r" b="b"/>
            <a:pathLst>
              <a:path w="9545235" h="4196612">
                <a:moveTo>
                  <a:pt x="0" y="0"/>
                </a:moveTo>
                <a:lnTo>
                  <a:pt x="9545235" y="0"/>
                </a:lnTo>
                <a:lnTo>
                  <a:pt x="9545235" y="4196612"/>
                </a:lnTo>
                <a:lnTo>
                  <a:pt x="0" y="4196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1741" y="7938920"/>
            <a:ext cx="4770118" cy="47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50" dirty="0">
                <a:solidFill>
                  <a:srgbClr val="003399"/>
                </a:solidFill>
                <a:latin typeface="Arimo Bold"/>
              </a:rPr>
              <a:t>NEWSEEKERS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1741" y="8753106"/>
            <a:ext cx="4030614" cy="42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00" b="1" spc="-120" dirty="0" err="1">
                <a:solidFill>
                  <a:srgbClr val="404040"/>
                </a:solidFill>
                <a:ea typeface="Arimo Bold"/>
              </a:rPr>
              <a:t>송양민</a:t>
            </a:r>
            <a:r>
              <a:rPr lang="en-US" sz="2500" b="1" spc="-120" dirty="0">
                <a:solidFill>
                  <a:srgbClr val="404040"/>
                </a:solidFill>
                <a:ea typeface="Arimo Bold"/>
              </a:rPr>
              <a:t> </a:t>
            </a:r>
            <a:r>
              <a:rPr lang="en-US" sz="2500" b="1" spc="-120" dirty="0" err="1">
                <a:solidFill>
                  <a:srgbClr val="404040"/>
                </a:solidFill>
                <a:ea typeface="Arimo Bold"/>
              </a:rPr>
              <a:t>장효선</a:t>
            </a:r>
            <a:r>
              <a:rPr lang="en-US" sz="2500" b="1" spc="-120" dirty="0">
                <a:solidFill>
                  <a:srgbClr val="404040"/>
                </a:solidFill>
                <a:ea typeface="Arimo Bold"/>
              </a:rPr>
              <a:t> </a:t>
            </a:r>
            <a:r>
              <a:rPr lang="en-US" sz="2500" b="1" spc="-120" dirty="0" err="1">
                <a:solidFill>
                  <a:srgbClr val="404040"/>
                </a:solidFill>
                <a:ea typeface="Arimo Bold"/>
              </a:rPr>
              <a:t>안승주</a:t>
            </a:r>
            <a:endParaRPr lang="en-US" sz="2500" b="1" spc="-120" dirty="0">
              <a:solidFill>
                <a:srgbClr val="404040"/>
              </a:solidFill>
              <a:ea typeface="Arimo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51741" y="8472293"/>
            <a:ext cx="3963441" cy="0"/>
          </a:xfrm>
          <a:prstGeom prst="line">
            <a:avLst/>
          </a:prstGeom>
          <a:ln w="1143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돌담 질감"/>
          <p:cNvSpPr/>
          <p:nvPr/>
        </p:nvSpPr>
        <p:spPr>
          <a:xfrm>
            <a:off x="-1905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71" b="-93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AEAEA">
                <a:alpha val="49804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671171" y="2586182"/>
            <a:ext cx="16945658" cy="14288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0" y="7695000"/>
            <a:ext cx="5454000" cy="2592000"/>
          </a:xfrm>
          <a:custGeom>
            <a:avLst/>
            <a:gdLst/>
            <a:ahLst/>
            <a:cxnLst/>
            <a:rect l="l" t="t" r="r" b="b"/>
            <a:pathLst>
              <a:path w="5454000" h="2592000">
                <a:moveTo>
                  <a:pt x="5454000" y="0"/>
                </a:moveTo>
                <a:lnTo>
                  <a:pt x="0" y="0"/>
                </a:lnTo>
                <a:lnTo>
                  <a:pt x="0" y="2592000"/>
                </a:lnTo>
                <a:lnTo>
                  <a:pt x="5454000" y="2592000"/>
                </a:lnTo>
                <a:lnTo>
                  <a:pt x="5454000" y="0"/>
                </a:lnTo>
                <a:close/>
              </a:path>
            </a:pathLst>
          </a:custGeom>
          <a:blipFill>
            <a:blip r:embed="rId3"/>
            <a:stretch>
              <a:fillRect t="2263" r="-16699" b="-15381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9042" y="2162346"/>
            <a:ext cx="2102573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2296F6"/>
                </a:solidFill>
                <a:latin typeface="210 도시락"/>
              </a:rPr>
              <a:t>Version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5174" y="2162346"/>
            <a:ext cx="3621192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2296F6"/>
                </a:solidFill>
                <a:latin typeface="210 도시락"/>
              </a:rPr>
              <a:t>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29336" y="2136480"/>
            <a:ext cx="1838800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2296F6"/>
                </a:solidFill>
                <a:latin typeface="210 도시락"/>
              </a:rPr>
              <a:t>Date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71171" y="3257450"/>
            <a:ext cx="16945658" cy="14288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49040" y="2770281"/>
            <a:ext cx="1838800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V0.1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28400" y="2760653"/>
            <a:ext cx="10353525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ea typeface="210 도시락"/>
              </a:rPr>
              <a:t>프로젝트 기획안 작성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29336" y="2755578"/>
            <a:ext cx="2860356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2023-11-22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71171" y="3928718"/>
            <a:ext cx="16945658" cy="14288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949039" y="3447696"/>
            <a:ext cx="183880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V0.2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28400" y="3409523"/>
            <a:ext cx="10589610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  <a:ea typeface="210 도시락"/>
              </a:rPr>
              <a:t>프로젝트 개발목표 수정(간소화)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29336" y="3456120"/>
            <a:ext cx="278891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2023-11-23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6600" y="590775"/>
            <a:ext cx="2431800" cy="73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120">
                <a:solidFill>
                  <a:srgbClr val="2296F6"/>
                </a:solidFill>
                <a:ea typeface="210 도시락"/>
              </a:rPr>
              <a:t>히스토리</a:t>
            </a:r>
          </a:p>
        </p:txBody>
      </p:sp>
      <p:sp>
        <p:nvSpPr>
          <p:cNvPr id="19" name="AutoShape 19"/>
          <p:cNvSpPr/>
          <p:nvPr/>
        </p:nvSpPr>
        <p:spPr>
          <a:xfrm>
            <a:off x="671171" y="4599986"/>
            <a:ext cx="16945658" cy="14288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949039" y="4159493"/>
            <a:ext cx="183880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V0.3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28400" y="4150179"/>
            <a:ext cx="11146611" cy="37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50">
                <a:solidFill>
                  <a:srgbClr val="404040"/>
                </a:solidFill>
                <a:latin typeface="210 도시락"/>
                <a:ea typeface="210 도시락"/>
              </a:rPr>
              <a:t>프로젝트 개발목표 수정(사용자 입력 값 기반 범죄 발생예측 기능 추가)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29336" y="4160379"/>
            <a:ext cx="278891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2023-11-28</a:t>
            </a:r>
          </a:p>
        </p:txBody>
      </p:sp>
      <p:sp>
        <p:nvSpPr>
          <p:cNvPr id="23" name="AutoShape 23"/>
          <p:cNvSpPr/>
          <p:nvPr/>
        </p:nvSpPr>
        <p:spPr>
          <a:xfrm>
            <a:off x="671171" y="5271254"/>
            <a:ext cx="16945658" cy="14288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949039" y="4778778"/>
            <a:ext cx="183880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V0.4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28400" y="4788588"/>
            <a:ext cx="1114661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  <a:ea typeface="210 도시락"/>
              </a:rPr>
              <a:t>프로젝트 개발목표 수정(분석 대상 변경)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29336" y="4788588"/>
            <a:ext cx="278891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2023-12-01</a:t>
            </a:r>
          </a:p>
        </p:txBody>
      </p:sp>
      <p:sp>
        <p:nvSpPr>
          <p:cNvPr id="27" name="AutoShape 27"/>
          <p:cNvSpPr/>
          <p:nvPr/>
        </p:nvSpPr>
        <p:spPr>
          <a:xfrm>
            <a:off x="671171" y="5942522"/>
            <a:ext cx="16945658" cy="14288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949039" y="5431340"/>
            <a:ext cx="183880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V0.5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28400" y="5435327"/>
            <a:ext cx="1114661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  <a:ea typeface="210 도시락"/>
              </a:rPr>
              <a:t>프로젝트 기획의도 수정(불안감 근거자료 보충), 개발목표 보완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29336" y="5439965"/>
            <a:ext cx="278891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2023-12-04</a:t>
            </a:r>
          </a:p>
        </p:txBody>
      </p:sp>
      <p:sp>
        <p:nvSpPr>
          <p:cNvPr id="31" name="AutoShape 31"/>
          <p:cNvSpPr/>
          <p:nvPr/>
        </p:nvSpPr>
        <p:spPr>
          <a:xfrm>
            <a:off x="671171" y="6613791"/>
            <a:ext cx="16945658" cy="14288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949039" y="6094382"/>
            <a:ext cx="183880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V0.6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28400" y="6085212"/>
            <a:ext cx="1114661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  <a:ea typeface="210 도시락"/>
              </a:rPr>
              <a:t>프로젝트 개발목표 수정, 기대효과 보완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729336" y="6117869"/>
            <a:ext cx="2788911" cy="41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450">
                <a:solidFill>
                  <a:srgbClr val="404040"/>
                </a:solidFill>
                <a:latin typeface="210 도시락"/>
              </a:rPr>
              <a:t>2024-01-25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5389" y="3656998"/>
            <a:ext cx="734907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535">
                <a:solidFill>
                  <a:srgbClr val="404040"/>
                </a:solidFill>
                <a:ea typeface="210 도시락"/>
              </a:rPr>
              <a:t>프로젝트 기획 의도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03620" y="5523460"/>
            <a:ext cx="681845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535">
                <a:solidFill>
                  <a:srgbClr val="404040"/>
                </a:solidFill>
                <a:ea typeface="210 도시락"/>
              </a:rPr>
              <a:t>개발 목표 및 내용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93303" y="7325333"/>
            <a:ext cx="81812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535">
                <a:solidFill>
                  <a:srgbClr val="404040"/>
                </a:solidFill>
                <a:ea typeface="210 도시락"/>
              </a:rPr>
              <a:t>기대효과 및 활용방안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3807" y="1087447"/>
            <a:ext cx="167386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20">
                <a:solidFill>
                  <a:srgbClr val="003399"/>
                </a:solidFill>
                <a:latin typeface="210 도시락" panose="020B0600000101010101" charset="-127"/>
                <a:ea typeface="210 도시락" panose="020B0600000101010101" charset="-127"/>
              </a:rPr>
              <a:t>목차</a:t>
            </a:r>
          </a:p>
        </p:txBody>
      </p:sp>
      <p:sp>
        <p:nvSpPr>
          <p:cNvPr id="6" name="Freeform 6"/>
          <p:cNvSpPr/>
          <p:nvPr/>
        </p:nvSpPr>
        <p:spPr>
          <a:xfrm>
            <a:off x="13348605" y="0"/>
            <a:ext cx="4939394" cy="5406590"/>
          </a:xfrm>
          <a:custGeom>
            <a:avLst/>
            <a:gdLst/>
            <a:ahLst/>
            <a:cxnLst/>
            <a:rect l="l" t="t" r="r" b="b"/>
            <a:pathLst>
              <a:path w="4939394" h="5406590">
                <a:moveTo>
                  <a:pt x="0" y="0"/>
                </a:moveTo>
                <a:lnTo>
                  <a:pt x="4939393" y="0"/>
                </a:lnTo>
                <a:lnTo>
                  <a:pt x="4939393" y="5406590"/>
                </a:lnTo>
                <a:lnTo>
                  <a:pt x="0" y="5406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75" r="-16653" b="-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28336" y="3666523"/>
            <a:ext cx="1511529" cy="80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250" spc="449">
                <a:solidFill>
                  <a:srgbClr val="404040"/>
                </a:solidFill>
                <a:latin typeface="210 도시락"/>
              </a:rPr>
              <a:t>01.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28339" y="5452195"/>
            <a:ext cx="1622169" cy="80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250" spc="449">
                <a:solidFill>
                  <a:srgbClr val="404040"/>
                </a:solidFill>
                <a:latin typeface="210 도시락"/>
              </a:rPr>
              <a:t>02.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8336" y="7254068"/>
            <a:ext cx="1643758" cy="80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250" spc="449">
                <a:solidFill>
                  <a:srgbClr val="404040"/>
                </a:solidFill>
                <a:latin typeface="210 도시락"/>
              </a:rPr>
              <a:t>03.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33808" y="2646145"/>
            <a:ext cx="3963441" cy="0"/>
          </a:xfrm>
          <a:prstGeom prst="line">
            <a:avLst/>
          </a:prstGeom>
          <a:ln w="1143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9575"/>
            <a:ext cx="4814742" cy="73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101316"/>
                </a:solidFill>
                <a:latin typeface="210 도시락"/>
                <a:ea typeface="210 도시락"/>
              </a:rPr>
              <a:t>01. 프로젝트 개요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03183" y="525151"/>
            <a:ext cx="227042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3000" spc="-120">
                <a:solidFill>
                  <a:srgbClr val="000000"/>
                </a:solidFill>
                <a:latin typeface="210 도시락"/>
                <a:ea typeface="210 도시락"/>
              </a:rPr>
              <a:t> - 기획 의도</a:t>
            </a:r>
          </a:p>
        </p:txBody>
      </p:sp>
      <p:sp>
        <p:nvSpPr>
          <p:cNvPr id="4" name="Freeform 4"/>
          <p:cNvSpPr/>
          <p:nvPr/>
        </p:nvSpPr>
        <p:spPr>
          <a:xfrm>
            <a:off x="9921109" y="4194015"/>
            <a:ext cx="5822532" cy="4404407"/>
          </a:xfrm>
          <a:custGeom>
            <a:avLst/>
            <a:gdLst/>
            <a:ahLst/>
            <a:cxnLst/>
            <a:rect l="l" t="t" r="r" b="b"/>
            <a:pathLst>
              <a:path w="5822532" h="4404407">
                <a:moveTo>
                  <a:pt x="0" y="0"/>
                </a:moveTo>
                <a:lnTo>
                  <a:pt x="5822532" y="0"/>
                </a:lnTo>
                <a:lnTo>
                  <a:pt x="5822532" y="4404407"/>
                </a:lnTo>
                <a:lnTo>
                  <a:pt x="0" y="440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26" r="-2249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12236" y="2719561"/>
            <a:ext cx="5566178" cy="6211412"/>
          </a:xfrm>
          <a:custGeom>
            <a:avLst/>
            <a:gdLst/>
            <a:ahLst/>
            <a:cxnLst/>
            <a:rect l="l" t="t" r="r" b="b"/>
            <a:pathLst>
              <a:path w="5566178" h="6211412">
                <a:moveTo>
                  <a:pt x="0" y="0"/>
                </a:moveTo>
                <a:lnTo>
                  <a:pt x="5566177" y="0"/>
                </a:lnTo>
                <a:lnTo>
                  <a:pt x="5566177" y="6211412"/>
                </a:lnTo>
                <a:lnTo>
                  <a:pt x="0" y="6211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02" r="-21142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7742949" y="8644474"/>
            <a:ext cx="595446" cy="572998"/>
          </a:xfrm>
          <a:prstGeom prst="line">
            <a:avLst/>
          </a:prstGeom>
          <a:ln w="219075" cap="flat">
            <a:solidFill>
              <a:srgbClr val="9FB9E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2205216" y="2244593"/>
            <a:ext cx="642687" cy="713074"/>
          </a:xfrm>
          <a:prstGeom prst="line">
            <a:avLst/>
          </a:prstGeom>
          <a:ln w="219075" cap="flat">
            <a:solidFill>
              <a:srgbClr val="9FB9E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482202" y="2145110"/>
            <a:ext cx="7257619" cy="125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570" spc="382">
                <a:solidFill>
                  <a:srgbClr val="012E86"/>
                </a:solidFill>
                <a:ea typeface="210 도시락"/>
              </a:rPr>
              <a:t>연이은 강력 범죄로</a:t>
            </a:r>
          </a:p>
          <a:p>
            <a:pPr algn="l">
              <a:lnSpc>
                <a:spcPts val="5638"/>
              </a:lnSpc>
            </a:pPr>
            <a:r>
              <a:rPr lang="en-US" sz="4698" spc="503">
                <a:solidFill>
                  <a:srgbClr val="FF5757"/>
                </a:solidFill>
                <a:ea typeface="210 도시락"/>
              </a:rPr>
              <a:t>시민들의 불안감이 증대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25988" y="1887483"/>
            <a:ext cx="1038958" cy="111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2"/>
              </a:lnSpc>
            </a:pPr>
            <a:r>
              <a:rPr lang="en-US" sz="7260" spc="777">
                <a:solidFill>
                  <a:srgbClr val="2E75B6"/>
                </a:solidFill>
                <a:ea typeface="210 도시락"/>
              </a:rPr>
              <a:t>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20342" y="2362451"/>
            <a:ext cx="1038958" cy="111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2"/>
              </a:lnSpc>
            </a:pPr>
            <a:r>
              <a:rPr lang="en-US" sz="7260" spc="777">
                <a:solidFill>
                  <a:srgbClr val="2E75B6"/>
                </a:solidFill>
                <a:ea typeface="210 도시락"/>
              </a:rPr>
              <a:t>❞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6684761" y="1114425"/>
            <a:ext cx="11114458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488757" y="9902503"/>
            <a:ext cx="17310486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9575"/>
            <a:ext cx="4814742" cy="73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101316"/>
                </a:solidFill>
                <a:latin typeface="210 도시락"/>
                <a:ea typeface="210 도시락"/>
              </a:rPr>
              <a:t>01. 프로젝트 개요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03183" y="525151"/>
            <a:ext cx="227042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3000" spc="-120">
                <a:solidFill>
                  <a:srgbClr val="000000"/>
                </a:solidFill>
                <a:latin typeface="210 도시락"/>
                <a:ea typeface="210 도시락"/>
              </a:rPr>
              <a:t> - 기획 의도</a:t>
            </a:r>
          </a:p>
        </p:txBody>
      </p:sp>
      <p:sp>
        <p:nvSpPr>
          <p:cNvPr id="4" name="Freeform 4"/>
          <p:cNvSpPr/>
          <p:nvPr/>
        </p:nvSpPr>
        <p:spPr>
          <a:xfrm>
            <a:off x="2896647" y="3337161"/>
            <a:ext cx="6159327" cy="5893572"/>
          </a:xfrm>
          <a:custGeom>
            <a:avLst/>
            <a:gdLst/>
            <a:ahLst/>
            <a:cxnLst/>
            <a:rect l="l" t="t" r="r" b="b"/>
            <a:pathLst>
              <a:path w="6159327" h="5893572">
                <a:moveTo>
                  <a:pt x="0" y="0"/>
                </a:moveTo>
                <a:lnTo>
                  <a:pt x="6159327" y="0"/>
                </a:lnTo>
                <a:lnTo>
                  <a:pt x="6159327" y="5893572"/>
                </a:lnTo>
                <a:lnTo>
                  <a:pt x="0" y="589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69780" y="3764132"/>
            <a:ext cx="5708105" cy="5035781"/>
          </a:xfrm>
          <a:custGeom>
            <a:avLst/>
            <a:gdLst/>
            <a:ahLst/>
            <a:cxnLst/>
            <a:rect l="l" t="t" r="r" b="b"/>
            <a:pathLst>
              <a:path w="5708105" h="5035781">
                <a:moveTo>
                  <a:pt x="0" y="0"/>
                </a:moveTo>
                <a:lnTo>
                  <a:pt x="5708106" y="0"/>
                </a:lnTo>
                <a:lnTo>
                  <a:pt x="5708106" y="5035781"/>
                </a:lnTo>
                <a:lnTo>
                  <a:pt x="0" y="5035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228" b="-5228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373776" y="1794566"/>
            <a:ext cx="0" cy="1210870"/>
          </a:xfrm>
          <a:prstGeom prst="line">
            <a:avLst/>
          </a:prstGeom>
          <a:ln w="142875" cap="flat">
            <a:solidFill>
              <a:srgbClr val="012E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385549" y="9221208"/>
            <a:ext cx="2670424" cy="2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525">
                <a:solidFill>
                  <a:srgbClr val="404040"/>
                </a:solidFill>
                <a:latin typeface="210 도시락"/>
                <a:ea typeface="210 도시락"/>
              </a:rPr>
              <a:t>&lt; 출처 :  Ipsos 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23833" y="9198728"/>
            <a:ext cx="2670424" cy="2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525">
                <a:solidFill>
                  <a:srgbClr val="404040"/>
                </a:solidFill>
                <a:latin typeface="210 도시락"/>
                <a:ea typeface="210 도시락"/>
              </a:rPr>
              <a:t>&lt; 출처 :  세계일보 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78174" y="1727180"/>
            <a:ext cx="3609173" cy="127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-113">
                <a:solidFill>
                  <a:srgbClr val="000000"/>
                </a:solidFill>
                <a:ea typeface="210 도시락"/>
              </a:rPr>
              <a:t>심리적 불안과는 달리</a:t>
            </a:r>
          </a:p>
          <a:p>
            <a:pPr algn="l">
              <a:lnSpc>
                <a:spcPts val="5849"/>
              </a:lnSpc>
            </a:pPr>
            <a:r>
              <a:rPr lang="en-US" sz="3899" spc="-148">
                <a:solidFill>
                  <a:srgbClr val="2296F6"/>
                </a:solidFill>
                <a:ea typeface="210 도시락"/>
              </a:rPr>
              <a:t>높은 도시 안전율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4623" y="1689791"/>
            <a:ext cx="8234412" cy="127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-114">
                <a:solidFill>
                  <a:srgbClr val="000000"/>
                </a:solidFill>
                <a:ea typeface="210 도시락"/>
              </a:rPr>
              <a:t>최근 범죄 이슈가 있었지만 범죄 비율은</a:t>
            </a:r>
          </a:p>
          <a:p>
            <a:pPr algn="l">
              <a:lnSpc>
                <a:spcPts val="5849"/>
              </a:lnSpc>
            </a:pPr>
            <a:r>
              <a:rPr lang="en-US" sz="3899" spc="-148">
                <a:solidFill>
                  <a:srgbClr val="2296F6"/>
                </a:solidFill>
                <a:latin typeface="210 도시락"/>
                <a:ea typeface="210 도시락"/>
              </a:rPr>
              <a:t>여전히 OECD 회원국의 평균의 절반 수준. 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11507124" y="1794566"/>
            <a:ext cx="0" cy="1210870"/>
          </a:xfrm>
          <a:prstGeom prst="line">
            <a:avLst/>
          </a:prstGeom>
          <a:ln w="142875" cap="flat">
            <a:solidFill>
              <a:srgbClr val="012E8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6684761" y="1114425"/>
            <a:ext cx="11114458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488757" y="9902503"/>
            <a:ext cx="17310486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AEAEA">
                <a:alpha val="49804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19100"/>
            <a:ext cx="4814742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  <a:spcBef>
                <a:spcPct val="0"/>
              </a:spcBef>
            </a:pPr>
            <a:r>
              <a:rPr lang="en-US" sz="4500" dirty="0">
                <a:solidFill>
                  <a:srgbClr val="101316"/>
                </a:solidFill>
                <a:latin typeface="210 도시락" panose="020B0600000101010101" charset="-127"/>
                <a:ea typeface="210 도시락" panose="020B0600000101010101" charset="-127"/>
              </a:rPr>
              <a:t>01. </a:t>
            </a:r>
            <a:r>
              <a:rPr lang="en-US" sz="4500" dirty="0" err="1">
                <a:solidFill>
                  <a:srgbClr val="101316"/>
                </a:solidFill>
                <a:latin typeface="210 도시락" panose="020B0600000101010101" charset="-127"/>
                <a:ea typeface="210 도시락" panose="020B0600000101010101" charset="-127"/>
              </a:rPr>
              <a:t>프로젝트</a:t>
            </a:r>
            <a:r>
              <a:rPr lang="en-US" sz="4500" dirty="0">
                <a:solidFill>
                  <a:srgbClr val="101316"/>
                </a:solidFill>
                <a:latin typeface="210 도시락" panose="020B0600000101010101" charset="-127"/>
                <a:ea typeface="210 도시락" panose="020B0600000101010101" charset="-127"/>
              </a:rPr>
              <a:t> </a:t>
            </a:r>
            <a:r>
              <a:rPr lang="en-US" sz="4500" dirty="0" err="1">
                <a:solidFill>
                  <a:srgbClr val="101316"/>
                </a:solidFill>
                <a:latin typeface="210 도시락" panose="020B0600000101010101" charset="-127"/>
                <a:ea typeface="210 도시락" panose="020B0600000101010101" charset="-127"/>
              </a:rPr>
              <a:t>개요</a:t>
            </a:r>
            <a:endParaRPr lang="en-US" sz="4500" dirty="0">
              <a:solidFill>
                <a:srgbClr val="101316"/>
              </a:solidFill>
              <a:latin typeface="210 도시락" panose="020B0600000101010101" charset="-127"/>
              <a:ea typeface="210 도시락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03183" y="525151"/>
            <a:ext cx="430394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3000" spc="-120">
                <a:solidFill>
                  <a:srgbClr val="000000"/>
                </a:solidFill>
                <a:latin typeface="210 도시락"/>
                <a:ea typeface="210 도시락"/>
              </a:rPr>
              <a:t> - 프로젝트 구현 내용</a:t>
            </a:r>
          </a:p>
        </p:txBody>
      </p:sp>
      <p:sp>
        <p:nvSpPr>
          <p:cNvPr id="6" name="Freeform 6"/>
          <p:cNvSpPr/>
          <p:nvPr/>
        </p:nvSpPr>
        <p:spPr>
          <a:xfrm>
            <a:off x="1859541" y="1940024"/>
            <a:ext cx="3164043" cy="2975213"/>
          </a:xfrm>
          <a:custGeom>
            <a:avLst/>
            <a:gdLst/>
            <a:ahLst/>
            <a:cxnLst/>
            <a:rect l="l" t="t" r="r" b="b"/>
            <a:pathLst>
              <a:path w="3164043" h="2975213">
                <a:moveTo>
                  <a:pt x="0" y="0"/>
                </a:moveTo>
                <a:lnTo>
                  <a:pt x="3164043" y="0"/>
                </a:lnTo>
                <a:lnTo>
                  <a:pt x="3164043" y="2975214"/>
                </a:lnTo>
                <a:lnTo>
                  <a:pt x="0" y="2975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" r="-3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6865" y="6384074"/>
            <a:ext cx="4389396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서울 자치구별 안전 등급 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단계 구분도 정보 제공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92">
                <a:solidFill>
                  <a:srgbClr val="626060"/>
                </a:solidFill>
                <a:latin typeface="210 도시락"/>
              </a:rPr>
              <a:t> 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06">
                <a:solidFill>
                  <a:srgbClr val="626060"/>
                </a:solidFill>
                <a:latin typeface="210 도시락"/>
                <a:ea typeface="210 도시락"/>
              </a:rPr>
              <a:t>서울시 5대 강력 범죄 현황 </a:t>
            </a:r>
            <a:r>
              <a:rPr lang="en-US" sz="2400" spc="-106">
                <a:solidFill>
                  <a:srgbClr val="626060"/>
                </a:solidFill>
                <a:ea typeface="210 도시락"/>
              </a:rPr>
              <a:t>제공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 spc="-106">
              <a:solidFill>
                <a:srgbClr val="626060"/>
              </a:solidFill>
              <a:ea typeface="210 도시락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사회 안전 지수 및 체감 안전도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정보 제공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74477" y="6287727"/>
            <a:ext cx="4787040" cy="290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자치구별 공원 정보 및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주변 안전시설물 정보 제공 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 spc="-106">
              <a:solidFill>
                <a:srgbClr val="626060"/>
              </a:solidFill>
              <a:ea typeface="210 도시락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spc="-106">
                <a:solidFill>
                  <a:srgbClr val="626060"/>
                </a:solidFill>
                <a:latin typeface="210 도시락"/>
                <a:ea typeface="210 도시락"/>
              </a:rPr>
              <a:t> 자치구별 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안전 시설물 정보를 시각화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 spc="-106">
              <a:solidFill>
                <a:srgbClr val="626060"/>
              </a:solidFill>
              <a:ea typeface="210 도시락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연도별 체감 안전도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변화 및 순위 정보 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15541" y="6267776"/>
            <a:ext cx="4343759" cy="326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자치구별 치안 요소에 따른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범죄 발생건수 변화율 예측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 spc="-106">
              <a:solidFill>
                <a:srgbClr val="626060"/>
              </a:solidFill>
              <a:ea typeface="210 도시락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자치구별 치안 요소에 따른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안전 등급 산정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 spc="-106">
              <a:solidFill>
                <a:srgbClr val="626060"/>
              </a:solidFill>
              <a:ea typeface="210 도시락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안전한 동네를 위한</a:t>
            </a:r>
          </a:p>
          <a:p>
            <a:pPr marL="434340" lvl="1" indent="-217170" algn="l">
              <a:lnSpc>
                <a:spcPts val="2879"/>
              </a:lnSpc>
            </a:pPr>
            <a:r>
              <a:rPr lang="en-US" sz="2400" spc="-106">
                <a:solidFill>
                  <a:srgbClr val="626060"/>
                </a:solidFill>
                <a:ea typeface="210 도시락"/>
              </a:rPr>
              <a:t>사이트 추천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 spc="-106">
              <a:solidFill>
                <a:srgbClr val="626060"/>
              </a:solidFill>
              <a:ea typeface="210 도시락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669216" y="2005419"/>
            <a:ext cx="2990928" cy="2975213"/>
          </a:xfrm>
          <a:custGeom>
            <a:avLst/>
            <a:gdLst/>
            <a:ahLst/>
            <a:cxnLst/>
            <a:rect l="l" t="t" r="r" b="b"/>
            <a:pathLst>
              <a:path w="2990928" h="2975213">
                <a:moveTo>
                  <a:pt x="0" y="0"/>
                </a:moveTo>
                <a:lnTo>
                  <a:pt x="2990928" y="0"/>
                </a:lnTo>
                <a:lnTo>
                  <a:pt x="2990928" y="2975213"/>
                </a:lnTo>
                <a:lnTo>
                  <a:pt x="0" y="2975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" b="-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36495" y="2018011"/>
            <a:ext cx="3223148" cy="2962621"/>
          </a:xfrm>
          <a:custGeom>
            <a:avLst/>
            <a:gdLst/>
            <a:ahLst/>
            <a:cxnLst/>
            <a:rect l="l" t="t" r="r" b="b"/>
            <a:pathLst>
              <a:path w="3223148" h="2962621">
                <a:moveTo>
                  <a:pt x="0" y="0"/>
                </a:moveTo>
                <a:lnTo>
                  <a:pt x="3223148" y="0"/>
                </a:lnTo>
                <a:lnTo>
                  <a:pt x="3223148" y="2962621"/>
                </a:lnTo>
                <a:lnTo>
                  <a:pt x="0" y="2962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" b="-14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62922" y="5296238"/>
            <a:ext cx="6157280" cy="715264"/>
            <a:chOff x="0" y="0"/>
            <a:chExt cx="1621670" cy="188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21670" cy="188382"/>
            </a:xfrm>
            <a:custGeom>
              <a:avLst/>
              <a:gdLst/>
              <a:ahLst/>
              <a:cxnLst/>
              <a:rect l="l" t="t" r="r" b="b"/>
              <a:pathLst>
                <a:path w="1621670" h="188382">
                  <a:moveTo>
                    <a:pt x="0" y="0"/>
                  </a:moveTo>
                  <a:lnTo>
                    <a:pt x="1621670" y="0"/>
                  </a:lnTo>
                  <a:lnTo>
                    <a:pt x="1621670" y="188382"/>
                  </a:lnTo>
                  <a:lnTo>
                    <a:pt x="0" y="1883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621670" cy="207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4000" spc="-177">
                  <a:solidFill>
                    <a:srgbClr val="2296F6"/>
                  </a:solidFill>
                  <a:ea typeface="210 도시락"/>
                </a:rPr>
                <a:t>서울시 범죄 및 치안 정보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24583" y="5296238"/>
            <a:ext cx="5335402" cy="715264"/>
            <a:chOff x="0" y="0"/>
            <a:chExt cx="1405209" cy="1883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05209" cy="188382"/>
            </a:xfrm>
            <a:custGeom>
              <a:avLst/>
              <a:gdLst/>
              <a:ahLst/>
              <a:cxnLst/>
              <a:rect l="l" t="t" r="r" b="b"/>
              <a:pathLst>
                <a:path w="1405209" h="188382">
                  <a:moveTo>
                    <a:pt x="0" y="0"/>
                  </a:moveTo>
                  <a:lnTo>
                    <a:pt x="1405209" y="0"/>
                  </a:lnTo>
                  <a:lnTo>
                    <a:pt x="1405209" y="188382"/>
                  </a:lnTo>
                  <a:lnTo>
                    <a:pt x="0" y="1883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405209" cy="207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4000" spc="-177">
                  <a:solidFill>
                    <a:srgbClr val="2296F6"/>
                  </a:solidFill>
                  <a:ea typeface="210 도시락"/>
                </a:rPr>
                <a:t>자치구의 치안 정보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71042" y="5296238"/>
            <a:ext cx="5335402" cy="715264"/>
            <a:chOff x="0" y="0"/>
            <a:chExt cx="1405209" cy="1883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5209" cy="188382"/>
            </a:xfrm>
            <a:custGeom>
              <a:avLst/>
              <a:gdLst/>
              <a:ahLst/>
              <a:cxnLst/>
              <a:rect l="l" t="t" r="r" b="b"/>
              <a:pathLst>
                <a:path w="1405209" h="188382">
                  <a:moveTo>
                    <a:pt x="0" y="0"/>
                  </a:moveTo>
                  <a:lnTo>
                    <a:pt x="1405209" y="0"/>
                  </a:lnTo>
                  <a:lnTo>
                    <a:pt x="1405209" y="188382"/>
                  </a:lnTo>
                  <a:lnTo>
                    <a:pt x="0" y="1883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405209" cy="207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4000" spc="-177">
                  <a:solidFill>
                    <a:srgbClr val="2296F6"/>
                  </a:solidFill>
                  <a:ea typeface="210 도시락"/>
                </a:rPr>
                <a:t>치안 분석 및 예측 정보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6684761" y="1114425"/>
            <a:ext cx="11114458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488757" y="9902503"/>
            <a:ext cx="17310486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047149"/>
            <a:ext cx="7858125" cy="2047875"/>
            <a:chOff x="0" y="0"/>
            <a:chExt cx="2069630" cy="53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9630" cy="539358"/>
            </a:xfrm>
            <a:custGeom>
              <a:avLst/>
              <a:gdLst/>
              <a:ahLst/>
              <a:cxnLst/>
              <a:rect l="l" t="t" r="r" b="b"/>
              <a:pathLst>
                <a:path w="2069630" h="539358">
                  <a:moveTo>
                    <a:pt x="20689" y="0"/>
                  </a:moveTo>
                  <a:lnTo>
                    <a:pt x="2048940" y="0"/>
                  </a:lnTo>
                  <a:cubicBezTo>
                    <a:pt x="2054428" y="0"/>
                    <a:pt x="2059690" y="2180"/>
                    <a:pt x="2063570" y="6060"/>
                  </a:cubicBezTo>
                  <a:cubicBezTo>
                    <a:pt x="2067450" y="9940"/>
                    <a:pt x="2069630" y="15202"/>
                    <a:pt x="2069630" y="20689"/>
                  </a:cubicBezTo>
                  <a:lnTo>
                    <a:pt x="2069630" y="518669"/>
                  </a:lnTo>
                  <a:cubicBezTo>
                    <a:pt x="2069630" y="530095"/>
                    <a:pt x="2060367" y="539358"/>
                    <a:pt x="2048940" y="539358"/>
                  </a:cubicBezTo>
                  <a:lnTo>
                    <a:pt x="20689" y="539358"/>
                  </a:lnTo>
                  <a:cubicBezTo>
                    <a:pt x="9263" y="539358"/>
                    <a:pt x="0" y="530095"/>
                    <a:pt x="0" y="518669"/>
                  </a:cubicBezTo>
                  <a:lnTo>
                    <a:pt x="0" y="20689"/>
                  </a:lnTo>
                  <a:cubicBezTo>
                    <a:pt x="0" y="9263"/>
                    <a:pt x="9263" y="0"/>
                    <a:pt x="20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E75B6">
                  <a:alpha val="55686"/>
                </a:srgbClr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069630" cy="596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01175" y="7050388"/>
            <a:ext cx="7858125" cy="2047875"/>
            <a:chOff x="0" y="0"/>
            <a:chExt cx="2069630" cy="53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9630" cy="539358"/>
            </a:xfrm>
            <a:custGeom>
              <a:avLst/>
              <a:gdLst/>
              <a:ahLst/>
              <a:cxnLst/>
              <a:rect l="l" t="t" r="r" b="b"/>
              <a:pathLst>
                <a:path w="2069630" h="539358">
                  <a:moveTo>
                    <a:pt x="20689" y="0"/>
                  </a:moveTo>
                  <a:lnTo>
                    <a:pt x="2048940" y="0"/>
                  </a:lnTo>
                  <a:cubicBezTo>
                    <a:pt x="2054428" y="0"/>
                    <a:pt x="2059690" y="2180"/>
                    <a:pt x="2063570" y="6060"/>
                  </a:cubicBezTo>
                  <a:cubicBezTo>
                    <a:pt x="2067450" y="9940"/>
                    <a:pt x="2069630" y="15202"/>
                    <a:pt x="2069630" y="20689"/>
                  </a:cubicBezTo>
                  <a:lnTo>
                    <a:pt x="2069630" y="518669"/>
                  </a:lnTo>
                  <a:cubicBezTo>
                    <a:pt x="2069630" y="530095"/>
                    <a:pt x="2060367" y="539358"/>
                    <a:pt x="2048940" y="539358"/>
                  </a:cubicBezTo>
                  <a:lnTo>
                    <a:pt x="20689" y="539358"/>
                  </a:lnTo>
                  <a:cubicBezTo>
                    <a:pt x="9263" y="539358"/>
                    <a:pt x="0" y="530095"/>
                    <a:pt x="0" y="518669"/>
                  </a:cubicBezTo>
                  <a:lnTo>
                    <a:pt x="0" y="20689"/>
                  </a:lnTo>
                  <a:cubicBezTo>
                    <a:pt x="0" y="9263"/>
                    <a:pt x="9263" y="0"/>
                    <a:pt x="20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E75B6">
                  <a:alpha val="55686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069630" cy="596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742099"/>
            <a:ext cx="7858125" cy="2047875"/>
            <a:chOff x="0" y="0"/>
            <a:chExt cx="2069630" cy="53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630" cy="539358"/>
            </a:xfrm>
            <a:custGeom>
              <a:avLst/>
              <a:gdLst/>
              <a:ahLst/>
              <a:cxnLst/>
              <a:rect l="l" t="t" r="r" b="b"/>
              <a:pathLst>
                <a:path w="2069630" h="539358">
                  <a:moveTo>
                    <a:pt x="20689" y="0"/>
                  </a:moveTo>
                  <a:lnTo>
                    <a:pt x="2048940" y="0"/>
                  </a:lnTo>
                  <a:cubicBezTo>
                    <a:pt x="2054428" y="0"/>
                    <a:pt x="2059690" y="2180"/>
                    <a:pt x="2063570" y="6060"/>
                  </a:cubicBezTo>
                  <a:cubicBezTo>
                    <a:pt x="2067450" y="9940"/>
                    <a:pt x="2069630" y="15202"/>
                    <a:pt x="2069630" y="20689"/>
                  </a:cubicBezTo>
                  <a:lnTo>
                    <a:pt x="2069630" y="518669"/>
                  </a:lnTo>
                  <a:cubicBezTo>
                    <a:pt x="2069630" y="530095"/>
                    <a:pt x="2060367" y="539358"/>
                    <a:pt x="2048940" y="539358"/>
                  </a:cubicBezTo>
                  <a:lnTo>
                    <a:pt x="20689" y="539358"/>
                  </a:lnTo>
                  <a:cubicBezTo>
                    <a:pt x="9263" y="539358"/>
                    <a:pt x="0" y="530095"/>
                    <a:pt x="0" y="518669"/>
                  </a:cubicBezTo>
                  <a:lnTo>
                    <a:pt x="0" y="20689"/>
                  </a:lnTo>
                  <a:cubicBezTo>
                    <a:pt x="0" y="9263"/>
                    <a:pt x="9263" y="0"/>
                    <a:pt x="20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E75B6">
                  <a:alpha val="55686"/>
                </a:srgbClr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069630" cy="596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5570" y="5195627"/>
            <a:ext cx="923828" cy="923828"/>
            <a:chOff x="0" y="0"/>
            <a:chExt cx="851953" cy="8519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1953" cy="851953"/>
            </a:xfrm>
            <a:custGeom>
              <a:avLst/>
              <a:gdLst/>
              <a:ahLst/>
              <a:cxnLst/>
              <a:rect l="l" t="t" r="r" b="b"/>
              <a:pathLst>
                <a:path w="851953" h="851953">
                  <a:moveTo>
                    <a:pt x="425976" y="0"/>
                  </a:moveTo>
                  <a:cubicBezTo>
                    <a:pt x="190716" y="0"/>
                    <a:pt x="0" y="190716"/>
                    <a:pt x="0" y="425976"/>
                  </a:cubicBezTo>
                  <a:cubicBezTo>
                    <a:pt x="0" y="661237"/>
                    <a:pt x="190716" y="851953"/>
                    <a:pt x="425976" y="851953"/>
                  </a:cubicBezTo>
                  <a:cubicBezTo>
                    <a:pt x="661237" y="851953"/>
                    <a:pt x="851953" y="661237"/>
                    <a:pt x="851953" y="425976"/>
                  </a:cubicBezTo>
                  <a:cubicBezTo>
                    <a:pt x="851953" y="190716"/>
                    <a:pt x="661237" y="0"/>
                    <a:pt x="425976" y="0"/>
                  </a:cubicBezTo>
                  <a:close/>
                </a:path>
              </a:pathLst>
            </a:custGeom>
            <a:blipFill>
              <a:blip r:embed="rId2"/>
              <a:stretch>
                <a:fillRect l="-2360" r="-2360"/>
              </a:stretch>
            </a:blipFill>
            <a:ln w="19050" cap="sq">
              <a:solidFill>
                <a:srgbClr val="626060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9401175" y="4742099"/>
            <a:ext cx="7858125" cy="2047875"/>
            <a:chOff x="0" y="0"/>
            <a:chExt cx="2069630" cy="539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69630" cy="539358"/>
            </a:xfrm>
            <a:custGeom>
              <a:avLst/>
              <a:gdLst/>
              <a:ahLst/>
              <a:cxnLst/>
              <a:rect l="l" t="t" r="r" b="b"/>
              <a:pathLst>
                <a:path w="2069630" h="539358">
                  <a:moveTo>
                    <a:pt x="20689" y="0"/>
                  </a:moveTo>
                  <a:lnTo>
                    <a:pt x="2048940" y="0"/>
                  </a:lnTo>
                  <a:cubicBezTo>
                    <a:pt x="2054428" y="0"/>
                    <a:pt x="2059690" y="2180"/>
                    <a:pt x="2063570" y="6060"/>
                  </a:cubicBezTo>
                  <a:cubicBezTo>
                    <a:pt x="2067450" y="9940"/>
                    <a:pt x="2069630" y="15202"/>
                    <a:pt x="2069630" y="20689"/>
                  </a:cubicBezTo>
                  <a:lnTo>
                    <a:pt x="2069630" y="518669"/>
                  </a:lnTo>
                  <a:cubicBezTo>
                    <a:pt x="2069630" y="530095"/>
                    <a:pt x="2060367" y="539358"/>
                    <a:pt x="2048940" y="539358"/>
                  </a:cubicBezTo>
                  <a:lnTo>
                    <a:pt x="20689" y="539358"/>
                  </a:lnTo>
                  <a:cubicBezTo>
                    <a:pt x="9263" y="539358"/>
                    <a:pt x="0" y="530095"/>
                    <a:pt x="0" y="518669"/>
                  </a:cubicBezTo>
                  <a:lnTo>
                    <a:pt x="0" y="20689"/>
                  </a:lnTo>
                  <a:cubicBezTo>
                    <a:pt x="0" y="9263"/>
                    <a:pt x="9263" y="0"/>
                    <a:pt x="20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E75B6">
                  <a:alpha val="55686"/>
                </a:srgbClr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069630" cy="596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56226" y="5304123"/>
            <a:ext cx="923828" cy="923828"/>
            <a:chOff x="0" y="0"/>
            <a:chExt cx="823320" cy="8233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3320" cy="823320"/>
            </a:xfrm>
            <a:custGeom>
              <a:avLst/>
              <a:gdLst/>
              <a:ahLst/>
              <a:cxnLst/>
              <a:rect l="l" t="t" r="r" b="b"/>
              <a:pathLst>
                <a:path w="823320" h="823320">
                  <a:moveTo>
                    <a:pt x="411660" y="0"/>
                  </a:moveTo>
                  <a:cubicBezTo>
                    <a:pt x="184307" y="0"/>
                    <a:pt x="0" y="184307"/>
                    <a:pt x="0" y="411660"/>
                  </a:cubicBezTo>
                  <a:cubicBezTo>
                    <a:pt x="0" y="639014"/>
                    <a:pt x="184307" y="823320"/>
                    <a:pt x="411660" y="823320"/>
                  </a:cubicBezTo>
                  <a:cubicBezTo>
                    <a:pt x="639014" y="823320"/>
                    <a:pt x="823320" y="639014"/>
                    <a:pt x="823320" y="411660"/>
                  </a:cubicBezTo>
                  <a:cubicBezTo>
                    <a:pt x="823320" y="184307"/>
                    <a:pt x="639014" y="0"/>
                    <a:pt x="411660" y="0"/>
                  </a:cubicBezTo>
                  <a:close/>
                </a:path>
              </a:pathLst>
            </a:custGeom>
            <a:blipFill>
              <a:blip r:embed="rId3"/>
              <a:stretch>
                <a:fillRect t="-1094" r="-237" b="-1094"/>
              </a:stretch>
            </a:blipFill>
            <a:ln w="19050" cap="sq">
              <a:solidFill>
                <a:srgbClr val="626060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622770" y="7563643"/>
            <a:ext cx="923828" cy="923828"/>
            <a:chOff x="0" y="0"/>
            <a:chExt cx="796550" cy="796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6550" cy="796550"/>
            </a:xfrm>
            <a:custGeom>
              <a:avLst/>
              <a:gdLst/>
              <a:ahLst/>
              <a:cxnLst/>
              <a:rect l="l" t="t" r="r" b="b"/>
              <a:pathLst>
                <a:path w="796550" h="796550">
                  <a:moveTo>
                    <a:pt x="398275" y="0"/>
                  </a:moveTo>
                  <a:cubicBezTo>
                    <a:pt x="178314" y="0"/>
                    <a:pt x="0" y="178314"/>
                    <a:pt x="0" y="398275"/>
                  </a:cubicBezTo>
                  <a:cubicBezTo>
                    <a:pt x="0" y="618236"/>
                    <a:pt x="178314" y="796550"/>
                    <a:pt x="398275" y="796550"/>
                  </a:cubicBezTo>
                  <a:cubicBezTo>
                    <a:pt x="618236" y="796550"/>
                    <a:pt x="796550" y="618236"/>
                    <a:pt x="796550" y="398275"/>
                  </a:cubicBezTo>
                  <a:cubicBezTo>
                    <a:pt x="796550" y="178314"/>
                    <a:pt x="618236" y="0"/>
                    <a:pt x="398275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9050" cap="sq">
              <a:solidFill>
                <a:srgbClr val="626060"/>
              </a:solidFill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9856226" y="7601743"/>
            <a:ext cx="923828" cy="92382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r="-366"/>
              </a:stretch>
            </a:blipFill>
            <a:ln w="19050" cap="sq">
              <a:solidFill>
                <a:srgbClr val="626060"/>
              </a:solidFill>
              <a:prstDash val="solid"/>
              <a:miter/>
            </a:ln>
          </p:spPr>
        </p:sp>
      </p:grpSp>
      <p:sp>
        <p:nvSpPr>
          <p:cNvPr id="22" name="Freeform 22"/>
          <p:cNvSpPr/>
          <p:nvPr/>
        </p:nvSpPr>
        <p:spPr>
          <a:xfrm>
            <a:off x="1503562" y="2029538"/>
            <a:ext cx="3414400" cy="2117206"/>
          </a:xfrm>
          <a:custGeom>
            <a:avLst/>
            <a:gdLst/>
            <a:ahLst/>
            <a:cxnLst/>
            <a:rect l="l" t="t" r="r" b="b"/>
            <a:pathLst>
              <a:path w="3414400" h="2117206">
                <a:moveTo>
                  <a:pt x="0" y="0"/>
                </a:moveTo>
                <a:lnTo>
                  <a:pt x="3414400" y="0"/>
                </a:lnTo>
                <a:lnTo>
                  <a:pt x="3414400" y="2117206"/>
                </a:lnTo>
                <a:lnTo>
                  <a:pt x="0" y="2117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28700" y="419100"/>
            <a:ext cx="4814742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  <a:spcBef>
                <a:spcPct val="0"/>
              </a:spcBef>
            </a:pPr>
            <a:r>
              <a:rPr lang="en-US" sz="4500" dirty="0">
                <a:solidFill>
                  <a:srgbClr val="101316"/>
                </a:solidFill>
                <a:latin typeface="210 도시락" panose="020B0600000101010101" charset="-127"/>
                <a:ea typeface="210 도시락" panose="020B0600000101010101" charset="-127"/>
                <a:cs typeface="Pretendard Medium" panose="020B0600000101010101" charset="-127"/>
              </a:rPr>
              <a:t>01. </a:t>
            </a:r>
            <a:r>
              <a:rPr lang="en-US" sz="4500" b="1" dirty="0" err="1">
                <a:solidFill>
                  <a:srgbClr val="101316"/>
                </a:solidFill>
                <a:latin typeface="210 도시락" panose="020B0600000101010101" charset="-127"/>
                <a:ea typeface="210 도시락" panose="020B0600000101010101" charset="-127"/>
                <a:cs typeface="Pretendard Medium" panose="020B0600000101010101" charset="-127"/>
              </a:rPr>
              <a:t>프로젝트</a:t>
            </a:r>
            <a:r>
              <a:rPr lang="en-US" sz="4500" dirty="0">
                <a:solidFill>
                  <a:srgbClr val="101316"/>
                </a:solidFill>
                <a:latin typeface="210 도시락" panose="020B0600000101010101" charset="-127"/>
                <a:ea typeface="210 도시락" panose="020B0600000101010101" charset="-127"/>
                <a:cs typeface="Pretendard Medium" panose="020B0600000101010101" charset="-127"/>
              </a:rPr>
              <a:t> </a:t>
            </a:r>
            <a:r>
              <a:rPr lang="en-US" sz="4500" dirty="0" err="1">
                <a:solidFill>
                  <a:srgbClr val="101316"/>
                </a:solidFill>
                <a:latin typeface="210 도시락" panose="020B0600000101010101" charset="-127"/>
                <a:ea typeface="210 도시락" panose="020B0600000101010101" charset="-127"/>
                <a:cs typeface="Pretendard Medium" panose="020B0600000101010101" charset="-127"/>
              </a:rPr>
              <a:t>개요</a:t>
            </a:r>
            <a:endParaRPr lang="en-US" sz="4500" dirty="0">
              <a:solidFill>
                <a:srgbClr val="101316"/>
              </a:solidFill>
              <a:latin typeface="210 도시락" panose="020B0600000101010101" charset="-127"/>
              <a:ea typeface="210 도시락" panose="020B0600000101010101" charset="-127"/>
              <a:cs typeface="Pretendard Medium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03183" y="525151"/>
            <a:ext cx="430394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3000" spc="-120">
                <a:solidFill>
                  <a:srgbClr val="000000"/>
                </a:solidFill>
                <a:latin typeface="210 도시락"/>
                <a:ea typeface="210 도시락"/>
              </a:rPr>
              <a:t> - 프로젝트 목표 및 기대효과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65687" y="7235935"/>
            <a:ext cx="5213888" cy="161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8"/>
              </a:lnSpc>
            </a:pPr>
            <a:r>
              <a:rPr lang="en-US" sz="2800" spc="-100">
                <a:solidFill>
                  <a:srgbClr val="444444"/>
                </a:solidFill>
                <a:ea typeface="210 도시락"/>
              </a:rPr>
              <a:t>빅 데이터 분석을 기반으로</a:t>
            </a:r>
          </a:p>
          <a:p>
            <a:pPr algn="l">
              <a:lnSpc>
                <a:spcPts val="3948"/>
              </a:lnSpc>
            </a:pPr>
            <a:r>
              <a:rPr lang="en-US" sz="2800" spc="-100">
                <a:solidFill>
                  <a:srgbClr val="444444"/>
                </a:solidFill>
                <a:ea typeface="210 도시락"/>
              </a:rPr>
              <a:t>시민들에게 정확하고 </a:t>
            </a:r>
          </a:p>
          <a:p>
            <a:pPr algn="l">
              <a:lnSpc>
                <a:spcPts val="5075"/>
              </a:lnSpc>
            </a:pPr>
            <a:r>
              <a:rPr lang="en-US" sz="3599" spc="-130">
                <a:solidFill>
                  <a:srgbClr val="444444"/>
                </a:solidFill>
                <a:ea typeface="210 도시락"/>
              </a:rPr>
              <a:t>신뢰할 수 있는 </a:t>
            </a:r>
            <a:r>
              <a:rPr lang="en-US" sz="3599" spc="-130">
                <a:solidFill>
                  <a:srgbClr val="2296F6"/>
                </a:solidFill>
                <a:ea typeface="210 도시락"/>
              </a:rPr>
              <a:t>정보 제공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26808" y="7126588"/>
            <a:ext cx="4460886" cy="179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00" spc="-108">
                <a:solidFill>
                  <a:srgbClr val="444444"/>
                </a:solidFill>
                <a:ea typeface="210 도시락"/>
              </a:rPr>
              <a:t>커뮤니티를 통한 </a:t>
            </a:r>
          </a:p>
          <a:p>
            <a:pPr algn="l">
              <a:lnSpc>
                <a:spcPts val="5075"/>
              </a:lnSpc>
            </a:pPr>
            <a:r>
              <a:rPr lang="en-US" sz="3599" spc="-129">
                <a:solidFill>
                  <a:srgbClr val="2296F6"/>
                </a:solidFill>
                <a:ea typeface="210 도시락"/>
              </a:rPr>
              <a:t>안전 이슈 신고 및 </a:t>
            </a:r>
          </a:p>
          <a:p>
            <a:pPr algn="l">
              <a:lnSpc>
                <a:spcPts val="5075"/>
              </a:lnSpc>
            </a:pPr>
            <a:r>
              <a:rPr lang="en-US" sz="3599" spc="-130">
                <a:solidFill>
                  <a:srgbClr val="2296F6"/>
                </a:solidFill>
                <a:ea typeface="210 도시락"/>
              </a:rPr>
              <a:t>피드백 기능 제공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65687" y="5167803"/>
            <a:ext cx="4477686" cy="112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2799" spc="-111">
                <a:solidFill>
                  <a:srgbClr val="444444"/>
                </a:solidFill>
                <a:ea typeface="210 도시락"/>
              </a:rPr>
              <a:t>치안 정보 제공으로</a:t>
            </a:r>
          </a:p>
          <a:p>
            <a:pPr algn="l">
              <a:lnSpc>
                <a:spcPts val="5111"/>
              </a:lnSpc>
            </a:pPr>
            <a:r>
              <a:rPr lang="en-US" sz="3599" spc="-143">
                <a:solidFill>
                  <a:srgbClr val="2296F6"/>
                </a:solidFill>
                <a:ea typeface="210 도시락"/>
              </a:rPr>
              <a:t>실제 치안 현황 파악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64443" y="5148753"/>
            <a:ext cx="5484048" cy="114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3599" spc="-143">
                <a:solidFill>
                  <a:srgbClr val="2296F6"/>
                </a:solidFill>
                <a:ea typeface="210 도시락"/>
              </a:rPr>
              <a:t>지역 안정성 인식을 강화</a:t>
            </a:r>
            <a:r>
              <a:rPr lang="en-US" sz="3599" spc="-143">
                <a:solidFill>
                  <a:srgbClr val="444444"/>
                </a:solidFill>
                <a:ea typeface="210 도시락"/>
              </a:rPr>
              <a:t>하여</a:t>
            </a:r>
          </a:p>
          <a:p>
            <a:pPr algn="l">
              <a:lnSpc>
                <a:spcPts val="3975"/>
              </a:lnSpc>
            </a:pPr>
            <a:r>
              <a:rPr lang="en-US" sz="2799" spc="-111">
                <a:solidFill>
                  <a:srgbClr val="444444"/>
                </a:solidFill>
                <a:ea typeface="210 도시락"/>
              </a:rPr>
              <a:t>시민들에게 더 안전한 도시 환경 제공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5035583" y="2559485"/>
            <a:ext cx="9270884" cy="1292841"/>
            <a:chOff x="0" y="-28575"/>
            <a:chExt cx="12361179" cy="172378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22133"/>
              <a:ext cx="12361179" cy="1573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spc="-114" dirty="0" smtClean="0">
                  <a:solidFill>
                    <a:srgbClr val="012E86"/>
                  </a:solidFill>
                  <a:ea typeface="210 도시락"/>
                </a:rPr>
                <a:t>✔</a:t>
              </a:r>
              <a:r>
                <a:rPr lang="en-US" sz="3000" spc="-114" dirty="0" smtClean="0">
                  <a:solidFill>
                    <a:srgbClr val="000000"/>
                  </a:solidFill>
                  <a:latin typeface="210 도시락"/>
                </a:rPr>
                <a:t>  </a:t>
              </a:r>
              <a:r>
                <a:rPr lang="en-US" sz="3000" spc="-114" dirty="0" err="1">
                  <a:solidFill>
                    <a:srgbClr val="000000"/>
                  </a:solidFill>
                  <a:ea typeface="210 도시락"/>
                </a:rPr>
                <a:t>정확한</a:t>
              </a:r>
              <a:r>
                <a:rPr lang="en-US" sz="3000" spc="-114" dirty="0">
                  <a:solidFill>
                    <a:srgbClr val="000000"/>
                  </a:solidFill>
                  <a:ea typeface="210 도시락"/>
                </a:rPr>
                <a:t> </a:t>
              </a:r>
              <a:r>
                <a:rPr lang="en-US" sz="3000" spc="-114" dirty="0" err="1" smtClean="0">
                  <a:solidFill>
                    <a:srgbClr val="000000"/>
                  </a:solidFill>
                  <a:ea typeface="210 도시락"/>
                </a:rPr>
                <a:t>치안</a:t>
              </a:r>
              <a:r>
                <a:rPr lang="en-US" sz="3000" spc="-114" dirty="0" smtClean="0">
                  <a:solidFill>
                    <a:srgbClr val="000000"/>
                  </a:solidFill>
                  <a:ea typeface="210 도시락"/>
                </a:rPr>
                <a:t> </a:t>
              </a:r>
              <a:r>
                <a:rPr lang="en-US" sz="3000" spc="-114" dirty="0" err="1" smtClean="0">
                  <a:solidFill>
                    <a:srgbClr val="000000"/>
                  </a:solidFill>
                  <a:ea typeface="210 도시락"/>
                </a:rPr>
                <a:t>정보를</a:t>
              </a:r>
              <a:r>
                <a:rPr lang="en-US" sz="3000" spc="-114" dirty="0" smtClean="0">
                  <a:solidFill>
                    <a:srgbClr val="000000"/>
                  </a:solidFill>
                  <a:ea typeface="210 도시락"/>
                </a:rPr>
                <a:t> </a:t>
              </a:r>
              <a:r>
                <a:rPr lang="en-US" sz="3000" spc="-114" dirty="0" err="1">
                  <a:solidFill>
                    <a:srgbClr val="000000"/>
                  </a:solidFill>
                  <a:ea typeface="210 도시락"/>
                </a:rPr>
                <a:t>통해</a:t>
              </a:r>
              <a:endParaRPr lang="en-US" sz="3000" spc="-114" dirty="0">
                <a:solidFill>
                  <a:srgbClr val="000000"/>
                </a:solidFill>
                <a:ea typeface="210 도시락"/>
              </a:endParaRPr>
            </a:p>
            <a:p>
              <a:pPr>
                <a:lnSpc>
                  <a:spcPts val="4590"/>
                </a:lnSpc>
              </a:pPr>
              <a:r>
                <a:rPr lang="en-US" sz="3000" spc="-114" dirty="0" smtClean="0">
                  <a:solidFill>
                    <a:srgbClr val="003399"/>
                  </a:solidFill>
                  <a:ea typeface="210 도시락"/>
                </a:rPr>
                <a:t>✔ </a:t>
              </a:r>
              <a:r>
                <a:rPr lang="en-US" sz="3000" spc="-114" dirty="0" smtClean="0">
                  <a:solidFill>
                    <a:srgbClr val="000000"/>
                  </a:solidFill>
                  <a:latin typeface="210 도시락"/>
                </a:rPr>
                <a:t> </a:t>
              </a:r>
              <a:r>
                <a:rPr lang="en-US" sz="3000" spc="-114" dirty="0" err="1">
                  <a:solidFill>
                    <a:srgbClr val="000000"/>
                  </a:solidFill>
                  <a:ea typeface="210 도시락"/>
                </a:rPr>
                <a:t>안심할</a:t>
              </a:r>
              <a:r>
                <a:rPr lang="en-US" sz="3000" spc="-114" dirty="0">
                  <a:solidFill>
                    <a:srgbClr val="000000"/>
                  </a:solidFill>
                  <a:ea typeface="210 도시락"/>
                </a:rPr>
                <a:t> 수 </a:t>
              </a:r>
              <a:r>
                <a:rPr lang="en-US" sz="3000" spc="-114" dirty="0" err="1">
                  <a:solidFill>
                    <a:srgbClr val="000000"/>
                  </a:solidFill>
                  <a:ea typeface="210 도시락"/>
                </a:rPr>
                <a:t>있는</a:t>
              </a:r>
              <a:r>
                <a:rPr lang="en-US" sz="3000" spc="-114" dirty="0">
                  <a:solidFill>
                    <a:srgbClr val="000000"/>
                  </a:solidFill>
                  <a:ea typeface="210 도시락"/>
                </a:rPr>
                <a:t> </a:t>
              </a:r>
              <a:r>
                <a:rPr lang="en-US" sz="3000" spc="-114" dirty="0" err="1">
                  <a:solidFill>
                    <a:srgbClr val="000000"/>
                  </a:solidFill>
                  <a:ea typeface="210 도시락"/>
                </a:rPr>
                <a:t>도시를</a:t>
              </a:r>
              <a:r>
                <a:rPr lang="en-US" sz="3000" spc="-114" dirty="0">
                  <a:solidFill>
                    <a:srgbClr val="000000"/>
                  </a:solidFill>
                  <a:ea typeface="210 도시락"/>
                </a:rPr>
                <a:t> </a:t>
              </a:r>
              <a:r>
                <a:rPr lang="en-US" sz="3000" spc="-114" dirty="0" err="1">
                  <a:solidFill>
                    <a:srgbClr val="000000"/>
                  </a:solidFill>
                  <a:ea typeface="210 도시락"/>
                </a:rPr>
                <a:t>통해</a:t>
              </a:r>
              <a:r>
                <a:rPr lang="en-US" sz="3000" spc="-114" dirty="0">
                  <a:solidFill>
                    <a:srgbClr val="000000"/>
                  </a:solidFill>
                  <a:ea typeface="210 도시락"/>
                </a:rPr>
                <a:t>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452072" y="-28575"/>
              <a:ext cx="6614402" cy="832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99"/>
                </a:lnSpc>
              </a:pPr>
              <a:r>
                <a:rPr lang="en-US" sz="3999" spc="-159">
                  <a:solidFill>
                    <a:srgbClr val="003399"/>
                  </a:solidFill>
                  <a:latin typeface="210 도시락"/>
                  <a:ea typeface="210 도시락"/>
                </a:rPr>
                <a:t> 왜곡된 불안감 해소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306813" y="775758"/>
              <a:ext cx="4611889" cy="832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99"/>
                </a:lnSpc>
              </a:pPr>
              <a:r>
                <a:rPr lang="en-US" sz="3999" spc="-159">
                  <a:solidFill>
                    <a:srgbClr val="003399"/>
                  </a:solidFill>
                  <a:ea typeface="210 도시락"/>
                </a:rPr>
                <a:t>안정감 강화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6684761" y="1114425"/>
            <a:ext cx="11114458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V="1">
            <a:off x="488757" y="9902503"/>
            <a:ext cx="17310486" cy="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돌담 질감"/>
          <p:cNvSpPr/>
          <p:nvPr/>
        </p:nvSpPr>
        <p:spPr>
          <a:xfrm>
            <a:off x="-19050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7998" h="10287000">
                <a:moveTo>
                  <a:pt x="0" y="0"/>
                </a:moveTo>
                <a:lnTo>
                  <a:pt x="18287998" y="0"/>
                </a:lnTo>
                <a:lnTo>
                  <a:pt x="182879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71" b="-93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AEAEA">
                <a:alpha val="49804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348605" y="0"/>
            <a:ext cx="4939394" cy="5406590"/>
          </a:xfrm>
          <a:custGeom>
            <a:avLst/>
            <a:gdLst/>
            <a:ahLst/>
            <a:cxnLst/>
            <a:rect l="l" t="t" r="r" b="b"/>
            <a:pathLst>
              <a:path w="4939394" h="5406590">
                <a:moveTo>
                  <a:pt x="0" y="0"/>
                </a:moveTo>
                <a:lnTo>
                  <a:pt x="4939393" y="0"/>
                </a:lnTo>
                <a:lnTo>
                  <a:pt x="4939393" y="5406590"/>
                </a:lnTo>
                <a:lnTo>
                  <a:pt x="0" y="5406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175" r="-16653" b="-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37622" y="4078158"/>
            <a:ext cx="6870461" cy="142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43"/>
              </a:lnSpc>
            </a:pPr>
            <a:r>
              <a:rPr lang="en-US" sz="8199" spc="1147">
                <a:solidFill>
                  <a:srgbClr val="2296F6"/>
                </a:solidFill>
                <a:latin typeface="210 도시락"/>
                <a:ea typeface="210 도시락"/>
              </a:rPr>
              <a:t>감사합니다.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296</Words>
  <Application>Microsoft Office PowerPoint</Application>
  <PresentationFormat>사용자 지정</PresentationFormat>
  <Paragraphs>92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Pretendard Medium</vt:lpstr>
      <vt:lpstr>Arial</vt:lpstr>
      <vt:lpstr>Arimo Bold</vt:lpstr>
      <vt:lpstr>Calibri</vt:lpstr>
      <vt:lpstr>210 도시락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치안 정보 분석 및 예측 서비스</dc:title>
  <cp:lastModifiedBy>user</cp:lastModifiedBy>
  <cp:revision>2</cp:revision>
  <dcterms:created xsi:type="dcterms:W3CDTF">2006-08-16T00:00:00Z</dcterms:created>
  <dcterms:modified xsi:type="dcterms:W3CDTF">2024-03-25T07:37:37Z</dcterms:modified>
  <dc:identifier>DAGAfzBcoCQ</dc:identifier>
</cp:coreProperties>
</file>